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6"/>
  </p:notesMasterIdLst>
  <p:sldIdLst>
    <p:sldId id="266" r:id="rId2"/>
    <p:sldId id="258" r:id="rId3"/>
    <p:sldId id="450" r:id="rId4"/>
    <p:sldId id="451" r:id="rId5"/>
    <p:sldId id="472" r:id="rId6"/>
    <p:sldId id="463" r:id="rId7"/>
    <p:sldId id="464" r:id="rId8"/>
    <p:sldId id="467" r:id="rId9"/>
    <p:sldId id="468" r:id="rId10"/>
    <p:sldId id="469" r:id="rId11"/>
    <p:sldId id="473" r:id="rId12"/>
    <p:sldId id="474" r:id="rId13"/>
    <p:sldId id="475" r:id="rId14"/>
    <p:sldId id="476" r:id="rId15"/>
    <p:sldId id="447" r:id="rId16"/>
    <p:sldId id="455" r:id="rId17"/>
    <p:sldId id="458" r:id="rId18"/>
    <p:sldId id="462" r:id="rId19"/>
    <p:sldId id="459" r:id="rId20"/>
    <p:sldId id="460" r:id="rId21"/>
    <p:sldId id="461" r:id="rId22"/>
    <p:sldId id="466" r:id="rId23"/>
    <p:sldId id="465" r:id="rId24"/>
    <p:sldId id="471" r:id="rId25"/>
    <p:sldId id="487" r:id="rId26"/>
    <p:sldId id="477" r:id="rId27"/>
    <p:sldId id="478" r:id="rId28"/>
    <p:sldId id="486" r:id="rId29"/>
    <p:sldId id="479" r:id="rId30"/>
    <p:sldId id="480" r:id="rId31"/>
    <p:sldId id="481" r:id="rId32"/>
    <p:sldId id="482" r:id="rId33"/>
    <p:sldId id="483" r:id="rId34"/>
    <p:sldId id="484" r:id="rId35"/>
    <p:sldId id="485" r:id="rId36"/>
    <p:sldId id="448" r:id="rId37"/>
    <p:sldId id="488" r:id="rId38"/>
    <p:sldId id="489" r:id="rId39"/>
    <p:sldId id="259" r:id="rId40"/>
    <p:sldId id="490" r:id="rId41"/>
    <p:sldId id="491" r:id="rId42"/>
    <p:sldId id="264" r:id="rId43"/>
    <p:sldId id="452" r:id="rId44"/>
    <p:sldId id="446" r:id="rId45"/>
  </p:sldIdLst>
  <p:sldSz cx="9144000" cy="6858000" type="screen4x3"/>
  <p:notesSz cx="6858000" cy="9144000"/>
  <p:embeddedFontLst>
    <p:embeddedFont>
      <p:font typeface="KoPub돋움체_Pro Bold" panose="020B0600000101010101" charset="-127"/>
      <p:bold r:id="rId47"/>
    </p:embeddedFont>
    <p:embeddedFont>
      <p:font typeface="D2Coding" panose="020B0609020101020101" pitchFamily="49" charset="-127"/>
      <p:regular r:id="rId48"/>
      <p:bold r:id="rId49"/>
    </p:embeddedFont>
    <p:embeddedFont>
      <p:font typeface="KoPub돋움체 Bold" panose="00000800000000000000" pitchFamily="2" charset="-127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630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01A83-BAA7-77AB-84DE-EFEC060F9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83A1C-2977-529A-E683-F05A594A8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5C6B9-8DB7-3683-6B6D-672733F78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674B9-49EB-C8E7-92CA-13589572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32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39479-6651-8C08-822B-AD15263BD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AC8-C6C5-307F-D258-AC63887B1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19C5E-E4AC-EB99-46CE-DB7849A54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0C9E-2CC3-9346-9C6F-7310D4AFC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77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3A7AB-4AB1-A2F1-2AD8-D64BFB3B5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B6585-E220-E50A-6970-5859F3AF6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D14A72-FC20-AF82-4D94-F9B893558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37F55-2BEC-CF7C-19FB-A0F4F7AE9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70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운영체제와 </a:t>
            </a:r>
            <a:r>
              <a:rPr lang="en-US" altLang="ko-KR" dirty="0"/>
              <a:t>compiler </a:t>
            </a:r>
            <a:r>
              <a:rPr lang="ko-KR" altLang="en-US" dirty="0"/>
              <a:t>의 약속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933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7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02AD3-1E31-7210-30EA-E0FB24227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8B75D-DAD0-58D7-B654-63383F7EA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B2E0D-726F-F498-97B9-3431B929D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97E53-5897-960C-7B16-73E555FDA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065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97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AMD64</a:t>
            </a:r>
            <a:endParaRPr lang="ko-KR" altLang="en-US" dirty="0"/>
          </a:p>
          <a:p>
            <a:r>
              <a:rPr lang="en-US" altLang="ko-KR" dirty="0"/>
              <a:t>AMD</a:t>
            </a:r>
            <a:r>
              <a:rPr lang="ko-KR" altLang="en-US" dirty="0"/>
              <a:t>가 </a:t>
            </a:r>
            <a:r>
              <a:rPr lang="en-US" altLang="ko-KR" dirty="0"/>
              <a:t>2003</a:t>
            </a:r>
            <a:r>
              <a:rPr lang="ko-KR" altLang="en-US" dirty="0"/>
              <a:t>년 발표한 </a:t>
            </a:r>
            <a:r>
              <a:rPr lang="en-US" altLang="ko-KR" b="1" dirty="0"/>
              <a:t>64</a:t>
            </a:r>
            <a:r>
              <a:rPr lang="ko-KR" altLang="en-US" b="1" dirty="0"/>
              <a:t>비트 확장 </a:t>
            </a:r>
            <a:r>
              <a:rPr lang="en-US" altLang="ko-KR" b="1" dirty="0"/>
              <a:t>ISA</a:t>
            </a:r>
            <a:r>
              <a:rPr lang="ko-KR" altLang="en-US" dirty="0"/>
              <a:t> 이름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32</a:t>
            </a:r>
            <a:r>
              <a:rPr lang="ko-KR" altLang="en-US" dirty="0"/>
              <a:t>비트 </a:t>
            </a:r>
            <a:r>
              <a:rPr lang="en-US" altLang="ko-KR" dirty="0"/>
              <a:t>x86(IA-32)</a:t>
            </a:r>
            <a:r>
              <a:rPr lang="ko-KR" altLang="en-US" dirty="0"/>
              <a:t>을 호환하면서 </a:t>
            </a:r>
            <a:r>
              <a:rPr lang="en-US" altLang="ko-KR" dirty="0"/>
              <a:t>64</a:t>
            </a:r>
            <a:r>
              <a:rPr lang="ko-KR" altLang="en-US" dirty="0"/>
              <a:t>비트 주소</a:t>
            </a:r>
            <a:r>
              <a:rPr lang="en-US" altLang="ko-KR" dirty="0"/>
              <a:t>/</a:t>
            </a:r>
            <a:r>
              <a:rPr lang="ko-KR" altLang="en-US" dirty="0"/>
              <a:t>레지스터 확장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공식 명칭</a:t>
            </a:r>
            <a:r>
              <a:rPr lang="en-US" altLang="ko-KR" dirty="0"/>
              <a:t>: AMD64 (a.k.a. x86-64).</a:t>
            </a:r>
          </a:p>
          <a:p>
            <a:r>
              <a:rPr lang="en-US" altLang="ko-KR" b="1" dirty="0"/>
              <a:t>x86-64</a:t>
            </a:r>
            <a:endParaRPr lang="ko-KR" altLang="en-US" dirty="0"/>
          </a:p>
          <a:p>
            <a:r>
              <a:rPr lang="ko-KR" altLang="en-US" dirty="0"/>
              <a:t>보통 학계</a:t>
            </a:r>
            <a:r>
              <a:rPr lang="en-US" altLang="ko-KR" dirty="0"/>
              <a:t>/</a:t>
            </a:r>
            <a:r>
              <a:rPr lang="ko-KR" altLang="en-US" dirty="0"/>
              <a:t>교재</a:t>
            </a:r>
            <a:r>
              <a:rPr lang="en-US" altLang="ko-KR" dirty="0"/>
              <a:t>/</a:t>
            </a:r>
            <a:r>
              <a:rPr lang="ko-KR" altLang="en-US" dirty="0"/>
              <a:t>리눅스 커뮤니티에서 쓰는 표현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AMD64</a:t>
            </a:r>
            <a:r>
              <a:rPr lang="ko-KR" altLang="en-US" dirty="0"/>
              <a:t>의 사실상 동의어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64</a:t>
            </a:r>
            <a:r>
              <a:rPr lang="ko-KR" altLang="en-US" dirty="0"/>
              <a:t>비트 </a:t>
            </a:r>
            <a:r>
              <a:rPr lang="en-US" altLang="ko-KR" dirty="0"/>
              <a:t>x86 </a:t>
            </a:r>
            <a:r>
              <a:rPr lang="ko-KR" altLang="en-US" dirty="0"/>
              <a:t>아키텍처 전체를 지칭할 때 더 중립적으로 씀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Intel 64 (EM64T)</a:t>
            </a:r>
            <a:endParaRPr lang="ko-KR" altLang="en-US" dirty="0"/>
          </a:p>
          <a:p>
            <a:r>
              <a:rPr lang="ko-KR" altLang="en-US" dirty="0"/>
              <a:t>인텔이 나중에 </a:t>
            </a:r>
            <a:r>
              <a:rPr lang="en-US" altLang="ko-KR" dirty="0"/>
              <a:t>AMD64 </a:t>
            </a:r>
            <a:r>
              <a:rPr lang="ko-KR" altLang="en-US" dirty="0"/>
              <a:t>호환 아키텍처를 채택하면서 붙인 이름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사실상 </a:t>
            </a:r>
            <a:r>
              <a:rPr lang="en-US" altLang="ko-KR" dirty="0"/>
              <a:t>AMD64</a:t>
            </a:r>
            <a:r>
              <a:rPr lang="ko-KR" altLang="en-US" dirty="0"/>
              <a:t>와 호환 → 오늘날엔 구분 안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60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E8D09-E595-D2CE-530F-5FA82D21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FE352-C5CC-AB03-19A6-D7C388D6B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B9756-4D6F-52FF-B4C3-9A8B6E87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C7203-A613-DEB1-EA19-8F0C814D0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09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5D72E-0605-391C-9BDD-41571863C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903C4-7C4C-117C-869B-22501E799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E25BD-A279-763C-E23C-2B74EE418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8EB2A-0D1B-CABA-952B-92B9A20F3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9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CF3FC-48DA-796F-3051-FEF11B3E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4914BE-AB2B-55D2-D657-07022EF72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2756-58DD-521E-AB5F-BA1F4DB6A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BBC70-D306-9604-DBBA-060F7C0AF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4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9356-E3D6-CFFB-E00E-69CDF855E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B2B4B-6BEC-EC2B-9E09-F14ED81B3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BFD29-0358-DA5E-7CCD-0464EA83F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E387-8E0A-8897-9818-527F525A9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9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F94C-D241-48E8-6DEA-5E3DFF85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0FC35-DDB4-21D2-BB18-67480413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D67E5-76B8-3BCA-F595-F93F56D20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A81B-93DA-325E-FC45-178FDF8A9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79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750FD-7277-8AB3-7F4A-B54199A82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7118CF-9D72-57D7-FDCA-2A10CA77D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4ABFD-359A-D957-052F-9B0F1ED62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7F1D4-E1B6-97E7-40BD-EF37A4F6A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20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specs.linuxbase.org/elf/x86_64-abi-0.99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ISA and Tools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CFBEE-98A9-FA0D-DCC4-B051E018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393D3B-8C8B-7C1B-0102-B7192EADB7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72ADA-2C75-648D-CC71-E51AD5E3225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</a:t>
            </a:r>
            <a:r>
              <a:rPr lang="en-US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movment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DE5582-E738-4570-BE06-3374633390D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C6D7D569-5AF4-2FBE-2D3D-5E350500AAE3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94A627-48E3-88EE-9F9C-C09D188A172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CISC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mov +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연산 가능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76F081-54C2-199B-B6B9-CDAE86AEB39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mov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rdi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[rbp-0x20]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648C08-5871-DAEC-4CCD-52CCDE7EE50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lea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rdi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[rbp-0x20]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E74D5-2F37-3C5E-A56A-7D2F4675A8B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36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A6992-D858-6D21-7FA5-996AEF66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A83BDD-55EE-7C8D-AC9B-BAF6EAD48D0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A7C2C-4D1F-B7CD-C865-A917B9CFD7D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Arithmetic / Logic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E2E9CF-BD44-A7BE-4454-A769D6630AE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AF11FF-66F2-D60B-60DE-A5BA9021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910562"/>
              </p:ext>
            </p:extLst>
          </p:nvPr>
        </p:nvGraphicFramePr>
        <p:xfrm>
          <a:off x="1260000" y="2340000"/>
          <a:ext cx="6840001" cy="3600002"/>
        </p:xfrm>
        <a:graphic>
          <a:graphicData uri="http://schemas.openxmlformats.org/drawingml/2006/table">
            <a:tbl>
              <a:tblPr/>
              <a:tblGrid>
                <a:gridCol w="2010676">
                  <a:extLst>
                    <a:ext uri="{9D8B030D-6E8A-4147-A177-3AD203B41FA5}">
                      <a16:colId xmlns:a16="http://schemas.microsoft.com/office/drawing/2014/main" val="392600690"/>
                    </a:ext>
                  </a:extLst>
                </a:gridCol>
                <a:gridCol w="2125930">
                  <a:extLst>
                    <a:ext uri="{9D8B030D-6E8A-4147-A177-3AD203B41FA5}">
                      <a16:colId xmlns:a16="http://schemas.microsoft.com/office/drawing/2014/main" val="92263897"/>
                    </a:ext>
                  </a:extLst>
                </a:gridCol>
                <a:gridCol w="2703395">
                  <a:extLst>
                    <a:ext uri="{9D8B030D-6E8A-4147-A177-3AD203B41FA5}">
                      <a16:colId xmlns:a16="http://schemas.microsoft.com/office/drawing/2014/main" val="2542487147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60780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add/sub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덧셈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뺄셈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CF/ZF/SF/OF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갱신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790649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imul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idiv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정수 곱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나눗셈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느림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특수 레지스터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78092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inc/dec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+1 / -1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OF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만 바뀜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(CF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는 유지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940680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and/or/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xor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/not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 연산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마스크 작업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34393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shl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shr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sar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시프트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shift arithmetic right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205459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cmp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뺄셈 후 결과 버림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플래그만 갱신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399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472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270D1-2095-4AA8-6020-884B11B18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B7DB38-2D33-5E37-FF87-97D75CCCDD7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C81BE-BF2B-4116-15A7-57E875D5E73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Test and Branching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AC8FD5-131B-5BC4-A566-6C55CBBC2E8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D60D2-5F73-5F19-B342-67BA26A8D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968740"/>
              </p:ext>
            </p:extLst>
          </p:nvPr>
        </p:nvGraphicFramePr>
        <p:xfrm>
          <a:off x="1260000" y="2340000"/>
          <a:ext cx="6840000" cy="3600002"/>
        </p:xfrm>
        <a:graphic>
          <a:graphicData uri="http://schemas.openxmlformats.org/drawingml/2006/table">
            <a:tbl>
              <a:tblPr/>
              <a:tblGrid>
                <a:gridCol w="1726820">
                  <a:extLst>
                    <a:ext uri="{9D8B030D-6E8A-4147-A177-3AD203B41FA5}">
                      <a16:colId xmlns:a16="http://schemas.microsoft.com/office/drawing/2014/main" val="2053733409"/>
                    </a:ext>
                  </a:extLst>
                </a:gridCol>
                <a:gridCol w="2914197">
                  <a:extLst>
                    <a:ext uri="{9D8B030D-6E8A-4147-A177-3AD203B41FA5}">
                      <a16:colId xmlns:a16="http://schemas.microsoft.com/office/drawing/2014/main" val="3576487591"/>
                    </a:ext>
                  </a:extLst>
                </a:gridCol>
                <a:gridCol w="2198983">
                  <a:extLst>
                    <a:ext uri="{9D8B030D-6E8A-4147-A177-3AD203B41FA5}">
                      <a16:colId xmlns:a16="http://schemas.microsoft.com/office/drawing/2014/main" val="3167514862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539128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test a,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AND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결과만 플래그에 반영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값은 버림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506359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cmp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a,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a-b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결과만 플래그에 반영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19841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jz/jnz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Zero Flag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je = jz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426741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js/jns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Sign Flag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152366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jc/jnc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Carry Flag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30147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jo/jno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Overflow Flag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118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92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8008C-3293-236D-F8C5-57D2FDD1E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AC6821-7768-B07A-175D-38448ADB672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3DE99-78C3-DEC3-1B80-CAE9652D72C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Control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325E2A-CCCF-2DBF-A2E9-44AD8F9BA26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D88E231-D693-D7E5-04A7-6628622B8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60393"/>
              </p:ext>
            </p:extLst>
          </p:nvPr>
        </p:nvGraphicFramePr>
        <p:xfrm>
          <a:off x="1260000" y="2340000"/>
          <a:ext cx="6840000" cy="3600002"/>
        </p:xfrm>
        <a:graphic>
          <a:graphicData uri="http://schemas.openxmlformats.org/drawingml/2006/table">
            <a:tbl>
              <a:tblPr/>
              <a:tblGrid>
                <a:gridCol w="1413504">
                  <a:extLst>
                    <a:ext uri="{9D8B030D-6E8A-4147-A177-3AD203B41FA5}">
                      <a16:colId xmlns:a16="http://schemas.microsoft.com/office/drawing/2014/main" val="2180841498"/>
                    </a:ext>
                  </a:extLst>
                </a:gridCol>
                <a:gridCol w="2898272">
                  <a:extLst>
                    <a:ext uri="{9D8B030D-6E8A-4147-A177-3AD203B41FA5}">
                      <a16:colId xmlns:a16="http://schemas.microsoft.com/office/drawing/2014/main" val="3575568064"/>
                    </a:ext>
                  </a:extLst>
                </a:gridCol>
                <a:gridCol w="2528224">
                  <a:extLst>
                    <a:ext uri="{9D8B030D-6E8A-4147-A177-3AD203B41FA5}">
                      <a16:colId xmlns:a16="http://schemas.microsoft.com/office/drawing/2014/main" val="1661964126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207673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jmp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무조건 점프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4812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call func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함수 호출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ret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으로 복귀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rsp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에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return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addr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저장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229668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leave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mov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rsp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rbp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; pop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rbp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ret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전 스택 정리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20831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스택에서 복귀 주소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895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loop 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RCX--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하고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아니면 점프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잘 안 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66983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int 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소프트웨어 인터럽트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옛날 도스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/BIOS,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디버깅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09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38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12AEA-BC1F-C794-FD68-0A6E7BB43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C1AC08-529B-9E7D-9C30-A3E06D34AEF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34CD5-4A28-D9F2-983D-7653749A6B6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Syscall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188AE3-52D7-F968-C0F6-3187A54B847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CE94D9-86E0-44EA-EF9A-E4097640B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32173"/>
              </p:ext>
            </p:extLst>
          </p:nvPr>
        </p:nvGraphicFramePr>
        <p:xfrm>
          <a:off x="1260000" y="2340000"/>
          <a:ext cx="6840000" cy="3085716"/>
        </p:xfrm>
        <a:graphic>
          <a:graphicData uri="http://schemas.openxmlformats.org/drawingml/2006/table">
            <a:tbl>
              <a:tblPr/>
              <a:tblGrid>
                <a:gridCol w="1405542">
                  <a:extLst>
                    <a:ext uri="{9D8B030D-6E8A-4147-A177-3AD203B41FA5}">
                      <a16:colId xmlns:a16="http://schemas.microsoft.com/office/drawing/2014/main" val="3867376623"/>
                    </a:ext>
                  </a:extLst>
                </a:gridCol>
                <a:gridCol w="2810686">
                  <a:extLst>
                    <a:ext uri="{9D8B030D-6E8A-4147-A177-3AD203B41FA5}">
                      <a16:colId xmlns:a16="http://schemas.microsoft.com/office/drawing/2014/main" val="1778099430"/>
                    </a:ext>
                  </a:extLst>
                </a:gridCol>
                <a:gridCol w="2623772">
                  <a:extLst>
                    <a:ext uri="{9D8B030D-6E8A-4147-A177-3AD203B41FA5}">
                      <a16:colId xmlns:a16="http://schemas.microsoft.com/office/drawing/2014/main" val="1817161058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063118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syscall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유저 → 커널 모드 전환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리눅스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64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 시스템콜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26122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sysret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커널 → 유저 모드 복귀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009987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hlt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CPU halt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OS idle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루프에서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130650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cpuid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CPU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정보 질의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보안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최적화 코드에서 자주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20131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int 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interrupt 80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x86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에서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syscall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07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37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9843-6CE2-CA46-C985-D19CD0F35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83D540-2806-3AA4-A728-A6A1C561CF9A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21821-7C0F-07DF-628E-2A2CD33A5BD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ABI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73B77-4FF4-F596-AF2E-84573ACCF39E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65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237AA-F9CA-807C-F088-4E415071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F43470-4EC2-2F7C-B0E0-68FDC80B2C2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Application Binary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52786-ED7A-D6A5-D903-1FF3D503989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5DB13-EEA5-A04A-19E5-7B1B0C798E65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여기서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x86-64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대한 리눅스의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ABI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볼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CB9FA3-6EF4-BF76-A7B4-626A00AE508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92189A-F962-FB5E-9F0E-CD2622BB7F6A}"/>
              </a:ext>
            </a:extLst>
          </p:cNvPr>
          <p:cNvGrpSpPr/>
          <p:nvPr/>
        </p:nvGrpSpPr>
        <p:grpSpPr>
          <a:xfrm>
            <a:off x="1260000" y="2340000"/>
            <a:ext cx="7884000" cy="2344666"/>
            <a:chOff x="1260000" y="2520000"/>
            <a:chExt cx="7884000" cy="2344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078F1A-0DCE-DD17-CF61-0629F38A537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binary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수준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interface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77E1F-F386-5C4A-2A93-4C465849916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Calling convention, Regs,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Syscall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E8DD3-527F-23B2-8AB9-019761CABE8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windows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와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linux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위 내용들이 다르기에 호환이 안 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850211-8D47-D4AE-AC37-E941AC082124}"/>
                </a:ext>
              </a:extLst>
            </p:cNvPr>
            <p:cNvSpPr txBox="1"/>
            <p:nvPr/>
          </p:nvSpPr>
          <p:spPr>
            <a:xfrm>
              <a:off x="1440000" y="4495334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x86 ABI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다루지 않는다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224464-87BB-EAF8-6D53-7B46ACEF062F}"/>
              </a:ext>
            </a:extLst>
          </p:cNvPr>
          <p:cNvSpPr txBox="1"/>
          <p:nvPr/>
        </p:nvSpPr>
        <p:spPr>
          <a:xfrm>
            <a:off x="359999" y="5882446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cdecl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stdcall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thiscall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등을 참고</a:t>
            </a:r>
          </a:p>
        </p:txBody>
      </p:sp>
    </p:spTree>
    <p:extLst>
      <p:ext uri="{BB962C8B-B14F-4D97-AF65-F5344CB8AC3E}">
        <p14:creationId xmlns:p14="http://schemas.microsoft.com/office/powerpoint/2010/main" val="175806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A9124-EFC8-0170-05A5-A65EE81C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E3982-09AB-E04D-EE47-1E2DCBA9708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Application Binary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F363B-1232-E8E2-6F24-D606F120D4B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ELF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21C7E0-D9A5-9A9A-6DEE-3C592D90046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DBFDFB-C7DD-974E-67BD-EB6C4040C30C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C09C4-61EB-4E33-4023-BE07295F8D5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Executable and Linkable Format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392179-C2CF-EB6B-2E00-E8145D85D777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Unix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기반 시스템의 표준 실행파일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7C9434-0BB6-AB92-F693-877AAC4DC29A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컴파일 시 산출되는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.o, .obj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파일이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format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352852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7588-2E98-5A57-181B-B0364E0B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86955-23DF-A9AD-5516-D758E0F01F6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ELF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9CA9F-044B-529F-F228-568E2F75748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Registers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3DFCB1-5D8E-B18B-CB95-50C14CDBE9A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70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E1EF9-69D2-F4FE-10A5-303CE8E1E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3682765-005B-F19A-C68C-68FA2EFE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1" y="0"/>
            <a:ext cx="627888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CE8A8A-216B-75DA-2130-BEE0D315FC05}"/>
              </a:ext>
            </a:extLst>
          </p:cNvPr>
          <p:cNvSpPr txBox="1"/>
          <p:nvPr/>
        </p:nvSpPr>
        <p:spPr>
          <a:xfrm>
            <a:off x="5898466" y="1644401"/>
            <a:ext cx="298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refspecs.linuxbase.org</a:t>
            </a:r>
            <a:b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</a:b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x86_64-abi-0.99.pdf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19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ISA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8A71D-8813-7F56-3788-E7C4203C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84F87-7777-D4B7-B36A-37C781E8E8F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A3BBD-1A0D-A4F9-A80E-08CB85FFE78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D02B84-6519-129B-DFF7-21DD45C6DE8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302A05-5806-B4FA-E67C-645B4063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6" y="2373879"/>
            <a:ext cx="7362908" cy="21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87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1A2E6-B8E5-93CB-A850-C0B617D5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933FB8-FBEF-624D-7B16-73D99CE395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6E0AF-60CB-6AE3-6F3A-BA6D853B96F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30EA5A-B172-1197-94E1-D2C97309F91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5D621-FEF9-987D-5419-1165E83B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1915663"/>
            <a:ext cx="5724939" cy="35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7AC9F-024C-88E8-7B38-BBF1848E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34D77F-44D2-289D-22D1-3C4CAE4D987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AE7CF-C40B-D05F-62EC-5606C31BDC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A429-B816-698C-8DD3-4BA1A078FD8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9A8F7-373C-5EE2-C452-0EDCE7F7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9" y="2403745"/>
            <a:ext cx="7569642" cy="20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18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68E91-1748-7006-C2CF-D6A9224E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BEDE1F-7D97-38CC-0B13-17439B92967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D532C-9A1D-0017-57C3-BF5B581CCA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8F20B1-FDE2-99E2-F276-B9D86215CFC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2A5BD-8D7E-08DD-BCC2-9E3C14B8D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43" y="1915663"/>
            <a:ext cx="4945713" cy="39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8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389FE-2018-2400-4429-CF2AE54B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D7496-0B34-B1CB-70B9-045729B4F30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822F3-E27B-0F1D-60B1-6695D7D23F2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Inside a function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5DA0B-1286-5CC5-221A-7078A2F45F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90D6C-B3C5-BDC7-0FEB-FF4F18BD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01" y="2238291"/>
            <a:ext cx="6752198" cy="26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46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33E09-7FE5-7E6C-8508-E0D1C0D0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D5AD83-892A-4949-7BA8-BCB35531B05B}"/>
              </a:ext>
            </a:extLst>
          </p:cNvPr>
          <p:cNvSpPr txBox="1"/>
          <p:nvPr/>
        </p:nvSpPr>
        <p:spPr>
          <a:xfrm>
            <a:off x="1440000" y="2880000"/>
            <a:ext cx="6169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call = push rip;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jmp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target;  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leave = mov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rsp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 pop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  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ret = pop rip;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ADB5D-76A3-7B1D-73BA-ABF1D80A52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09476-9B42-D26C-B760-FB65D371251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call, leave, ret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3D7BB-F450-E5D2-BC21-4B95589D1C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Explained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13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88570-1FCA-5F7A-8BA0-3CFA49D9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F014E1-69BA-B226-B5EC-D56E190ABD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22275-4C42-B827-85DD-D49B0AE8222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8BFF4F-EE73-CF0E-CE7E-781A1CB06FD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E79A9-045C-B4ED-5EF0-C3B67ACE112D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13B6F-E2C7-9782-19A9-966D3F172382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A36A5-02E2-ACB8-2C00-5C7A2E3F32EA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4BA0FE-254D-A4CB-1427-1AB4B5ACDF98}"/>
              </a:ext>
            </a:extLst>
          </p:cNvPr>
          <p:cNvSpPr txBox="1"/>
          <p:nvPr/>
        </p:nvSpPr>
        <p:spPr>
          <a:xfrm>
            <a:off x="899999" y="323887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83C34-5DB7-7DF3-C39A-90AC461D0AE2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0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171BE-CB6B-C68A-6CB0-1868D1A2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56B9D1-D45B-6189-1DB7-0771C5343A3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0316D-27B6-3D78-6680-613CA74A7F0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811840-2AE0-DF2F-A124-813B8DB479E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DD7FB2-FAF3-EC80-7704-6D2693541709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DD6E5-8113-ED14-22FF-C11FF04AC87F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BA7A8-B723-22CC-3685-7D6EE14FB6EF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1742DF-1A75-6085-7601-BED6CD56D61C}"/>
              </a:ext>
            </a:extLst>
          </p:cNvPr>
          <p:cNvSpPr txBox="1"/>
          <p:nvPr/>
        </p:nvSpPr>
        <p:spPr>
          <a:xfrm>
            <a:off x="899999" y="3705306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4A572B-E294-D03B-C2F2-A78A63BEF73D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226D0D-9192-73AF-8A4C-ADC574E8F3A8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CE47C-A3CA-FFDB-15CC-AD6A3DD9A832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0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F7AD-9225-97AA-09FC-E21F9B31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E85C34-07D9-85AB-0939-BF309D7B214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E5DBA-610F-A431-6150-9BB5292F53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EFC003-ABB1-E899-9877-50FEAFAFF8F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60BDA-4E37-95C8-476B-43E96F69168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A9C2A-FC5A-747A-F7ED-EE28F80BB880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CF3426-1E77-8216-09F6-FCD888D3D6A9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44B5F9-8FFF-7C3C-3207-F5FAE7BB52C2}"/>
              </a:ext>
            </a:extLst>
          </p:cNvPr>
          <p:cNvSpPr txBox="1"/>
          <p:nvPr/>
        </p:nvSpPr>
        <p:spPr>
          <a:xfrm>
            <a:off x="899999" y="3705306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09EBC-30A1-2AD1-6360-6183B7BBB134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C1A798-3C4B-2E8F-9DBD-50B60A1DD319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7D23C-F66C-DBAE-B5BC-35E298006A0D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84932-AC10-131D-5E85-3F4847BB1359}"/>
              </a:ext>
            </a:extLst>
          </p:cNvPr>
          <p:cNvSpPr txBox="1"/>
          <p:nvPr/>
        </p:nvSpPr>
        <p:spPr>
          <a:xfrm>
            <a:off x="5271707" y="1038500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rip = function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83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0B891-BDE1-2175-7219-5EE9DB80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2998BF-E31B-2F11-4102-40794C36F0D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071AD-B140-D143-FD7F-B8475399DFF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Prologue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B695A4-40F1-A349-7B93-32FB2872B8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6A4DD7-5356-B68D-89D4-30468381B67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C0A56-1B3D-6548-9804-3034CA2052FA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866069-E908-1438-FF04-6E81DC35E546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85F5C1-485B-782A-9993-C05C48294F0A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66F24D-1D2C-72EE-9B47-F54180153E3E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B3DA12-FDE4-81F5-4BF1-30049CBEC198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DFD2D3-1555-2C8A-A315-55A972AB0D51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1D3EF-6FA5-BB32-4179-E3660C0A6086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DF9DA-BB12-6D25-8619-CB3645B45F79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3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4BD53-E0BA-D3D0-4445-9B565AC05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6C025-619A-CBE3-7AA4-C3070D09A6A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ISA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13B5C-5FC2-12FE-9605-27DC1A93E1F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A4BB8F-6888-9186-94D5-DE2C1BE9A0A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CF08DA-79EA-DF60-81B0-EBEDDBDBC77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8ED8BF-195C-DA4E-9AF3-2387EF7B5FD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하드웨어와 소프트웨어 연결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537F8A-E881-173F-0171-7257946DAA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Arithmetic, Logic, Control, Memory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8F44F6-65D6-22ED-5F3C-C9D18B1ED912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RISC vs CISC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BE62C0-E78D-DA18-2404-BFC954671757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x86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CISC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472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75B43-4D3E-F579-8810-7E5FB458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B91AC6-E5F2-172C-EC08-0FCAA697DF2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7FD2-E53F-B4CD-A9C5-E59EF2E4DF0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Prologue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074630-E6DB-E74F-06FE-CD1F69C709F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C67CEC-1C66-6826-8CDF-C39A3E90BD95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00E29-F3E0-A2DE-C987-9AA78D864C27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A87EA-0EA1-D145-9D0D-81DE2E159A77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48D44F-1603-80C1-F60A-B088B4C9F042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CFCE33-EC9C-3DCC-7898-8A6F5C85E8E8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4210D5-6CBB-D508-8852-C3AECF9ECA48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1CC61D-2840-CA33-D30E-8911DC04B04A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565F2C-2AE5-F93D-E948-3BF9E3867599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29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028B2-65B3-65D6-CDAB-655C59F2A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9A381-A785-2A6A-4FA4-C001AA85895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9553D-B33E-6994-D0D7-F089A06F569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Prologue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26706D-AA97-5733-388C-AB37A05584E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3B7ECB-ED0B-5F8F-3BA1-652B2E502D4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9CE80-EFFC-CE96-B1ED-25AD91FCD6B9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08BF89-4C7C-25E8-1B96-DFF8DE858569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DC4A9F-CA0F-434C-2016-4F0BB92C93A8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F1175C-7090-F2EE-4AD8-BCED83C9E27D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258BAA-2A5E-D1F8-69DD-98959FE4B301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F06508-380E-16CB-B84C-002089743092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2C897-0021-F6EA-49D9-7DFDB1E0E79A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8B3E0-DACA-7A0E-3709-C04933F28B8F}"/>
              </a:ext>
            </a:extLst>
          </p:cNvPr>
          <p:cNvCxnSpPr/>
          <p:nvPr/>
        </p:nvCxnSpPr>
        <p:spPr>
          <a:xfrm>
            <a:off x="942227" y="6139969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99FD66-9F73-70E1-527B-355E2384B8A7}"/>
              </a:ext>
            </a:extLst>
          </p:cNvPr>
          <p:cNvSpPr txBox="1"/>
          <p:nvPr/>
        </p:nvSpPr>
        <p:spPr>
          <a:xfrm>
            <a:off x="899999" y="577063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036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3B513-C3AE-4EC1-0FB3-D34DCA1E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3A98A-981F-A694-0D45-B18F11C707A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0E71C-D775-A92E-0BEF-168D7184B62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leave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A78CF-DCF0-5B03-276D-21EA2DCFD36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AA3341-E3F0-0227-C140-1E9467C15A9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2E661-5963-D49B-5E62-8A9212182785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6AAE66-27FF-60FB-5A12-5D0D7824D383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D81D50-F319-9585-7258-6EC08D5D1EB7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CA41E63-416E-4DA7-B243-183E68D9B3E1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3810E7-10BA-F60C-691B-70C03F821480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3D5A95-5E35-D654-BE12-25CD71978AB6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A39D1-FA28-AC81-E65E-D54E128B1E30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D96EE0-D5A8-A606-69D0-4DF3A2E9EA42}"/>
              </a:ext>
            </a:extLst>
          </p:cNvPr>
          <p:cNvCxnSpPr/>
          <p:nvPr/>
        </p:nvCxnSpPr>
        <p:spPr>
          <a:xfrm>
            <a:off x="942227" y="6139969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F4B22D-99A7-44CA-990D-0AF7B942A11E}"/>
              </a:ext>
            </a:extLst>
          </p:cNvPr>
          <p:cNvSpPr txBox="1"/>
          <p:nvPr/>
        </p:nvSpPr>
        <p:spPr>
          <a:xfrm>
            <a:off x="899999" y="577063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91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E378B-2BCE-C197-B0A9-96D7BDADE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3C32A4-BD72-B1E2-C7F2-DAB088EB093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38BA1-2EBA-C4F7-B370-7EA812BBF9C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leave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8D48BF-C0C9-BBCA-2653-B298872F04F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D9E47F-576B-7AD6-C43E-B52A6E5230D1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6602D-35A9-C1B5-E0E2-7EB64362752E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CFD190-1BEB-DE9B-A514-AB8E6B9E80CA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661875-A6F4-6E87-90C7-412571269B52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4E32BC-EC7A-943E-E451-B4315F408400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B1FA0-F9E2-D96E-BBD2-EA9F148C75C8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AAF57B-ECB6-79A8-758F-68D11EA559E1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D4F2B-811B-E22A-3D04-C3F01B90AE77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31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C607B-E84A-FC22-7EA7-BAAB02EA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8944F4-39DC-FBEF-51EB-613CA970F4A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42EC4-C9EF-3B37-45C5-BA5C01F0A3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leave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A8DE00-99AB-DF40-AAD8-15E58EF1542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6B058E-DE17-55FE-0ECF-7485D7A1363D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E26B3-2D19-4045-CAFB-58B2AD8AF723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440AFC-DA85-2211-62A6-FD22B301EFC8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8DD3A1-9DB1-B506-8E10-4F90E4E1176C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37303-9AF4-9DD0-E0D2-EE0144B5887B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3C46B-7D12-8F33-471B-8010E17388C7}"/>
              </a:ext>
            </a:extLst>
          </p:cNvPr>
          <p:cNvSpPr txBox="1"/>
          <p:nvPr/>
        </p:nvSpPr>
        <p:spPr>
          <a:xfrm>
            <a:off x="899999" y="3669118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1CC92-37FA-72AB-4206-944DBF88FD77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(restored)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97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BB16-7EC6-2ABF-BFD5-E2CFB21A7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78FE3-9B8D-9E96-7189-7C2A7193F3C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1C57A-C83E-2AA3-ED8D-1B1CAE6D4A0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ret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ECFE47-2B16-5659-A5F8-0EF41FED007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E49523-FE6A-211B-CF5B-D9F65FAED66A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3C925-A737-9586-E87D-96573463FA19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307FF0-F822-5D68-937F-B93D96CA1C7F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5665D7-3936-1492-1DDE-E00A5D70EE2C}"/>
              </a:ext>
            </a:extLst>
          </p:cNvPr>
          <p:cNvSpPr txBox="1"/>
          <p:nvPr/>
        </p:nvSpPr>
        <p:spPr>
          <a:xfrm>
            <a:off x="5271707" y="1038500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rip = 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76182-69D6-0F72-2586-ED33391FE01C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(restored)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D1E26-03CB-22A4-AAF1-58D27BA3AF74}"/>
              </a:ext>
            </a:extLst>
          </p:cNvPr>
          <p:cNvSpPr txBox="1"/>
          <p:nvPr/>
        </p:nvSpPr>
        <p:spPr>
          <a:xfrm>
            <a:off x="899999" y="3345273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40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C325A-9BDC-ADE1-5E2C-7D6F1F1E6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C2BF43-9887-4204-A13E-9962AC88E65A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GDB / IDA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11D0A-D0E5-1F28-885A-EAA8B6B6D813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 to use tools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2BDD5-0A55-DF54-F0FE-444DF304A490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66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119D-9100-3175-91E9-DF8B5638B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9F4AE1-E5EB-40DE-9BC5-80EB5AB326E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DA8C6-9ACC-F3C3-45B2-ABEB5B342E3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notion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참고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B5C5F-166F-602A-6428-816EAC5473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361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D5EB1-DFDA-171A-767B-252087D4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6E75E-B284-6AFF-F974-563D1414860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D5A36-641D-804C-674B-0DDD2D8E1B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notion</a:t>
            </a:r>
            <a:r>
              <a:rPr lang="ko-KR" altLang="en-US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참고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ABAEF7-C6C7-9D03-477B-131F6C41222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C93CD1AE-C5DA-C453-4AC9-648E2E664C36}"/>
              </a:ext>
            </a:extLst>
          </p:cNvPr>
          <p:cNvGrpSpPr/>
          <p:nvPr/>
        </p:nvGrpSpPr>
        <p:grpSpPr>
          <a:xfrm>
            <a:off x="1260000" y="2340000"/>
            <a:ext cx="7884000" cy="2570993"/>
            <a:chOff x="1260000" y="2520000"/>
            <a:chExt cx="7884000" cy="25709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C41B7D-423C-C85B-AC78-967DD53C471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ELF header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2F30CA-F1D8-F104-EF1A-7B3E37D70CC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.text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.data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rodata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bss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plt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.got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eh_frame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002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03E213-041B-9DC4-D4A4-1919E7C83BB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340000"/>
            <a:chExt cx="7884000" cy="3077668"/>
          </a:xfrm>
        </p:grpSpPr>
        <p:grpSp>
          <p:nvGrpSpPr>
            <p:cNvPr id="4" name="그룹 2">
              <a:extLst>
                <a:ext uri="{FF2B5EF4-FFF2-40B4-BE49-F238E27FC236}">
                  <a16:creationId xmlns:a16="http://schemas.microsoft.com/office/drawing/2014/main" id="{DF4BE157-61B7-B8D7-7654-AD8210004236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937B0-A5EE-83FD-EB17-C4D1FA57DFBC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.text 				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코드 영역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62242D-2784-0C23-2E99-6CB7A95613CF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.data					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초기화 된 데이터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084F54-D716-AE53-A060-D4FB2A3EC854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bss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					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초기화 안 된 데이터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F71D88-ED5C-5DA4-25D6-A31D6D57501B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static int data = 10;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AA4B6F-CDE9-B283-44A7-6668E6981D4D}"/>
                </a:ext>
              </a:extLst>
            </p:cNvPr>
            <p:cNvSpPr txBox="1"/>
            <p:nvPr/>
          </p:nvSpPr>
          <p:spPr>
            <a:xfrm>
              <a:off x="1440000" y="504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static int data;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22F16C-0006-269D-917F-6DF17D89383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Block Stated by Symbol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5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24E50-8F91-3DD4-3BAD-AD099391C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11892-70C2-A94A-2DF7-538356AD9EF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99419-1201-3298-2A53-936A5BC0BD7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a.k.a.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AMD64, EM64T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5FC06C-6EE3-F95F-F1BF-A71288CD5AD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F23E76-B5EE-47A7-65FC-8552218868C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E25DEE-1F66-4994-8860-03FF022136E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64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비트 아키텍쳐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95B4AC-38A2-927A-0880-D5CEAE7B010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x32 ISA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와 호환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974AF5-58A4-1B2D-91F3-C57F09C990F9}"/>
              </a:ext>
            </a:extLst>
          </p:cNvPr>
          <p:cNvSpPr txBox="1"/>
          <p:nvPr/>
        </p:nvSpPr>
        <p:spPr>
          <a:xfrm>
            <a:off x="360000" y="6190223"/>
            <a:ext cx="7758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ref) www.intel.com/content/www/us/en/developer/articles/technical/intel-sdm.html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83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708C4-139E-62B9-81DB-9520CD59B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C047F-1403-1839-0C6E-6A5D6C1BC93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378A4-D650-05A0-C483-2DDD225E78B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57E694-0DC9-7893-9039-FDBC5EC08F3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FB4B8DB8-A6AB-6427-5095-901D08674E49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682155-1BF3-7DBF-0D28-7F663EF49E8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rodata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읽기 전용 영역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67692C-2933-00A3-1126-7D295EE89E5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plt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외부 함수 호출용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jmp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A53DAF-5BBC-CBD8-D9E6-16FBC8D86AA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.got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외부 함수 호출용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addr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E4853E-1C8E-B952-B6F5-7E6FA9E05AB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Global Offset Table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F4F05-DFE0-A246-058C-D6A33B66FF70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Procedure Linkable Table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422C4-CF57-F8D5-944D-902BCF3A0FFE}"/>
              </a:ext>
            </a:extLst>
          </p:cNvPr>
          <p:cNvSpPr txBox="1"/>
          <p:nvPr/>
        </p:nvSpPr>
        <p:spPr>
          <a:xfrm>
            <a:off x="359999" y="5574669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Read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Only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DATA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76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72905-D28C-901D-8379-A4ED9BB80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CE123F-B0C1-CFE8-10C5-EE2EAAF4EEF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A83C0-11E6-1930-6BAB-7B10C35C95C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04D837-8C58-3817-948E-EFFE4B6BE0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C4348A-3FC2-CC55-FA5F-DAC393C7AF4D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340000"/>
            <a:chExt cx="7884000" cy="909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A1263C-5086-02E9-5EA1-4DAB65064D4F}"/>
                </a:ext>
              </a:extLst>
            </p:cNvPr>
            <p:cNvSpPr txBox="1"/>
            <p:nvPr/>
          </p:nvSpPr>
          <p:spPr>
            <a:xfrm>
              <a:off x="1260000" y="234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eh_frame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		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unwinding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DFD37B-D72F-A611-920D-7E5C4815CDE9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throw std::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runtime_error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("error message");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A22FBF-5CE1-260D-B3A2-6CF5D9A7A4F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Exception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Handling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FRAME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35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CB64A-673D-BAEF-C0EC-A6C439CE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F1D27-A80A-720C-1F8B-E649932FF83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19FF3-61E1-5DB7-FE31-C0CC231D513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483ED-8B03-FC70-C360-C5B931BAE58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1EBB9-3386-EDCE-E4CE-256AB9DC9DF5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98F1BF-1631-C4EC-8D43-0D4E75825DF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EF9ED4-1789-32B9-78FF-D49DA31819B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F2C42E-5A5E-DDE7-C102-368310AC043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555D5-0340-DC09-4028-8DC71408F1A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ECEC7E-B7E9-4DFC-6238-F2DDD2A1A08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632C87-5AF6-46F1-C549-439848AF766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41D334-DE3D-D940-FA34-564B0F0E3EFD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D82B74-1246-BE1F-91BB-43AD9CA0DCC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486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69B3-E5F2-9054-AD4D-ECB713BFE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F5866E-B651-C6B0-1CF3-2A3B803D9E32}"/>
              </a:ext>
            </a:extLst>
          </p:cNvPr>
          <p:cNvSpPr txBox="1"/>
          <p:nvPr/>
        </p:nvSpPr>
        <p:spPr>
          <a:xfrm>
            <a:off x="1440000" y="2880000"/>
            <a:ext cx="345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Intex Syntax</a:t>
            </a:r>
          </a:p>
          <a:p>
            <a:endParaRPr lang="en-US" altLang="ko-KR" dirty="0">
              <a:solidFill>
                <a:srgbClr val="FF000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instr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	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dest,sourc</a:t>
            </a:r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emov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	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eax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,[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ecx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9C78A-FE92-1D5C-39AD-F2CC2F268FC5}"/>
              </a:ext>
            </a:extLst>
          </p:cNvPr>
          <p:cNvSpPr txBox="1"/>
          <p:nvPr/>
        </p:nvSpPr>
        <p:spPr>
          <a:xfrm>
            <a:off x="4500000" y="2880000"/>
            <a:ext cx="345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AT&amp;T </a:t>
            </a:r>
            <a:r>
              <a:rPr lang="fr-FR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Syntax</a:t>
            </a:r>
            <a:endParaRPr lang="fr-FR" altLang="ko-KR" dirty="0">
              <a:solidFill>
                <a:srgbClr val="FF000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instr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	source, 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dest</a:t>
            </a:r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movl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	(%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ecx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), %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eax</a:t>
            </a:r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7D4A8-BDB0-0D65-65A4-EF557EDFA51D}"/>
              </a:ext>
            </a:extLst>
          </p:cNvPr>
          <p:cNvSpPr txBox="1"/>
          <p:nvPr/>
        </p:nvSpPr>
        <p:spPr>
          <a:xfrm>
            <a:off x="1603596" y="1925893"/>
            <a:ext cx="5792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Intel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AT&amp;T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01BA9-39A4-E55A-ACE8-048172F91AE0}"/>
              </a:ext>
            </a:extLst>
          </p:cNvPr>
          <p:cNvSpPr txBox="1"/>
          <p:nvPr/>
        </p:nvSpPr>
        <p:spPr>
          <a:xfrm>
            <a:off x="360000" y="6190223"/>
            <a:ext cx="379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 및 사용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tool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intel syntax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따름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290868-C004-9A6E-D3AB-29DF65A8176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A02AC-577E-32A7-00BE-42065D54E07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EDD74-68D5-9C60-AE5B-180728EFE71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표기법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D5A70-BD0B-C101-0017-2951BD53512A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AT&amp;T Bell Labs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제작</a:t>
            </a:r>
          </a:p>
        </p:txBody>
      </p:sp>
    </p:spTree>
    <p:extLst>
      <p:ext uri="{BB962C8B-B14F-4D97-AF65-F5344CB8AC3E}">
        <p14:creationId xmlns:p14="http://schemas.microsoft.com/office/powerpoint/2010/main" val="415820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806A3-8C19-167D-620D-45E55940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1EEF0-BB2E-BCB8-D1DD-3706DAAB40B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36E34-6B40-819A-3AD3-E36667DEDAC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Registers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71707E-6DD2-E040-6F5B-0010A8C8EC1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5CCBE37F-CD11-949B-9545-CD55666CA59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10CA2A-B54E-A155-C8B9-0EBFC6E55C2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General Regs: 16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64bit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0CF80B-F412-4BE8-86A3-251D43BB772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Segment Regs: 6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64bit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15823E-17A7-FB99-C1B2-05F14F567853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RIP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C6DB70-AF34-9FFB-6D5F-851808FCAAC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rax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rdi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rsi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rdx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rcx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…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1F74E8-7409-9CF3-E02E-5B695E1F517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CS, DS, SS, ES, FS, GS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04913B-476D-C400-A546-36F4360884D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다음에 실행할 명령어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00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84A1A-41D3-6F02-E743-95065A88B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046E5-6243-5248-E43D-AA0BA2D8236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3DC70-646C-6A33-9D6E-DA3D4AFA502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Registers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2A803-D5C2-BA9C-45C4-A94F542BB2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676035EB-41AF-C47D-9F81-90B6ECC2FF6E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944E68-952F-C4C1-E5DF-55DB5D272D2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Flag Regs: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연산 결과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flag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F2462-AF3F-CE3F-99F2-66DAB383409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Floating-Point &amp; Vector Regs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54F9DF-D6BD-B728-19EC-11029CBF3D2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CF, PF, AF, ZF, SF, …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F3B147-F972-A765-B790-6C8CE21E556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소수점 연산 </a:t>
              </a:r>
              <a:r>
                <a:rPr lang="en-US" altLang="ko-KR" dirty="0"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+ </a:t>
              </a:r>
              <a:r>
                <a:rPr lang="ko-KR" altLang="en-US" dirty="0"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최적화에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06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B5ACB-10B8-F5F8-D44D-23ECB5813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6E8EDD-1912-5A14-EE9E-97DBBF6D724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039DA-C002-15B7-DED5-FC601CFD010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1F3929-5FDA-9AE0-E48F-786EB467C54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0DA80A-7128-D4AB-63C7-3F22CFFDA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05178"/>
              </p:ext>
            </p:extLst>
          </p:nvPr>
        </p:nvGraphicFramePr>
        <p:xfrm>
          <a:off x="1156916" y="2004106"/>
          <a:ext cx="6830169" cy="4365460"/>
        </p:xfrm>
        <a:graphic>
          <a:graphicData uri="http://schemas.openxmlformats.org/drawingml/2006/table">
            <a:tbl>
              <a:tblPr/>
              <a:tblGrid>
                <a:gridCol w="747423">
                  <a:extLst>
                    <a:ext uri="{9D8B030D-6E8A-4147-A177-3AD203B41FA5}">
                      <a16:colId xmlns:a16="http://schemas.microsoft.com/office/drawing/2014/main" val="1032008817"/>
                    </a:ext>
                  </a:extLst>
                </a:gridCol>
                <a:gridCol w="2441050">
                  <a:extLst>
                    <a:ext uri="{9D8B030D-6E8A-4147-A177-3AD203B41FA5}">
                      <a16:colId xmlns:a16="http://schemas.microsoft.com/office/drawing/2014/main" val="2405966757"/>
                    </a:ext>
                  </a:extLst>
                </a:gridCol>
                <a:gridCol w="3641696">
                  <a:extLst>
                    <a:ext uri="{9D8B030D-6E8A-4147-A177-3AD203B41FA5}">
                      <a16:colId xmlns:a16="http://schemas.microsoft.com/office/drawing/2014/main" val="2418312920"/>
                    </a:ext>
                  </a:extLst>
                </a:gridCol>
              </a:tblGrid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이름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  <a:endParaRPr lang="en-US" altLang="ko-KR" sz="15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757442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(Carry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덧셈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뺄셈에서 자리올림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캐리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 or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빌림 발생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198376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PF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(Parity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 하위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8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비트의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개수가 짝수면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700529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AF</a:t>
                      </a: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(Auxiliary Carry)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BCD 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연산용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거의 안 씀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65548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6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ZF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(Zero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결과가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이면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41745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7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(Sign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결과가 음수면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620099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8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TF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(Trap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이면 한 명령어씩 실행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디버깅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677142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9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IF</a:t>
                      </a: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(Interrupt Enable)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이면 외부 인터럽트 허용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95366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10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DF</a:t>
                      </a: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(Direction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문자열 처리 시 방향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(0=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증가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1=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감소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526939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(Overflow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부호 있는 연산에서 오버플로우 발생 시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3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18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AC383-FE04-FBAB-8B5E-374AA927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5E0383-1EB3-4AC2-3D47-041361059D7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82007-C792-ABB1-2256-E1D99754861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movement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9C0033-A6D9-9721-EA15-F5AB539B42C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437826-1175-0439-ADF4-6BC2EE969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11251"/>
              </p:ext>
            </p:extLst>
          </p:nvPr>
        </p:nvGraphicFramePr>
        <p:xfrm>
          <a:off x="1156716" y="2275860"/>
          <a:ext cx="6839999" cy="2757318"/>
        </p:xfrm>
        <a:graphic>
          <a:graphicData uri="http://schemas.openxmlformats.org/drawingml/2006/table">
            <a:tbl>
              <a:tblPr/>
              <a:tblGrid>
                <a:gridCol w="1910450">
                  <a:extLst>
                    <a:ext uri="{9D8B030D-6E8A-4147-A177-3AD203B41FA5}">
                      <a16:colId xmlns:a16="http://schemas.microsoft.com/office/drawing/2014/main" val="3559498246"/>
                    </a:ext>
                  </a:extLst>
                </a:gridCol>
                <a:gridCol w="2301100">
                  <a:extLst>
                    <a:ext uri="{9D8B030D-6E8A-4147-A177-3AD203B41FA5}">
                      <a16:colId xmlns:a16="http://schemas.microsoft.com/office/drawing/2014/main" val="778754736"/>
                    </a:ext>
                  </a:extLst>
                </a:gridCol>
                <a:gridCol w="2628449">
                  <a:extLst>
                    <a:ext uri="{9D8B030D-6E8A-4147-A177-3AD203B41FA5}">
                      <a16:colId xmlns:a16="http://schemas.microsoft.com/office/drawing/2014/main" val="2925829698"/>
                    </a:ext>
                  </a:extLst>
                </a:gridCol>
              </a:tblGrid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  <a:endParaRPr lang="en-US" altLang="ko-KR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372322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mov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src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값 복사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범용적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644795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movzx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movsxd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크기 확장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zero/sign)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작은 → 큰 레지스터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8423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lea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[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addr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]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주소 계산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= effective 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444914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push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src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스택에 저장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rsp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감소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07813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pop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스택에서 꺼냄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rsp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증가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321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83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1555</TotalTime>
  <Words>1310</Words>
  <Application>Microsoft Office PowerPoint</Application>
  <PresentationFormat>On-screen Show (4:3)</PresentationFormat>
  <Paragraphs>379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KoPub돋움체_Pro Bold</vt:lpstr>
      <vt:lpstr>Calibri</vt:lpstr>
      <vt:lpstr>Arial</vt:lpstr>
      <vt:lpstr>Calibri Light</vt:lpstr>
      <vt:lpstr>KoPub돋움체 Bold</vt:lpstr>
      <vt:lpstr>맑은 고딕</vt:lpstr>
      <vt:lpstr>D2Coding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281</cp:revision>
  <dcterms:created xsi:type="dcterms:W3CDTF">2025-07-26T06:54:06Z</dcterms:created>
  <dcterms:modified xsi:type="dcterms:W3CDTF">2025-09-12T06:54:22Z</dcterms:modified>
</cp:coreProperties>
</file>